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3"/>
  </p:notesMasterIdLst>
  <p:sldIdLst>
    <p:sldId id="28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97" r:id="rId17"/>
    <p:sldId id="271" r:id="rId18"/>
    <p:sldId id="272" r:id="rId19"/>
    <p:sldId id="273" r:id="rId20"/>
    <p:sldId id="274" r:id="rId21"/>
    <p:sldId id="275" r:id="rId22"/>
    <p:sldId id="276" r:id="rId23"/>
    <p:sldId id="296" r:id="rId24"/>
    <p:sldId id="277" r:id="rId25"/>
    <p:sldId id="278" r:id="rId26"/>
    <p:sldId id="279" r:id="rId27"/>
    <p:sldId id="295" r:id="rId28"/>
    <p:sldId id="292" r:id="rId29"/>
    <p:sldId id="291" r:id="rId30"/>
    <p:sldId id="294" r:id="rId31"/>
    <p:sldId id="287" r:id="rId32"/>
    <p:sldId id="280" r:id="rId33"/>
    <p:sldId id="289" r:id="rId34"/>
    <p:sldId id="281" r:id="rId35"/>
    <p:sldId id="282" r:id="rId36"/>
    <p:sldId id="293" r:id="rId37"/>
    <p:sldId id="285" r:id="rId38"/>
    <p:sldId id="290" r:id="rId39"/>
    <p:sldId id="283" r:id="rId40"/>
    <p:sldId id="284" r:id="rId41"/>
    <p:sldId id="288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0" autoAdjust="0"/>
    <p:restoredTop sz="94681" autoAdjust="0"/>
  </p:normalViewPr>
  <p:slideViewPr>
    <p:cSldViewPr>
      <p:cViewPr>
        <p:scale>
          <a:sx n="74" d="100"/>
          <a:sy n="74" d="100"/>
        </p:scale>
        <p:origin x="-130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48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23FD65-76A9-4181-946C-0892AF762E43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E8D2E2-AE0D-42DB-9915-10ACE3C4E3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041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8D2E2-AE0D-42DB-9915-10ACE3C4E3D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8D2E2-AE0D-42DB-9915-10ACE3C4E3D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8D2E2-AE0D-42DB-9915-10ACE3C4E3DD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C204-AC1A-4C7B-B515-73DBCB7F9724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487BF-B31F-4109-807F-B4174B687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C204-AC1A-4C7B-B515-73DBCB7F9724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487BF-B31F-4109-807F-B4174B687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C204-AC1A-4C7B-B515-73DBCB7F9724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487BF-B31F-4109-807F-B4174B687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C204-AC1A-4C7B-B515-73DBCB7F9724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487BF-B31F-4109-807F-B4174B687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C204-AC1A-4C7B-B515-73DBCB7F9724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487BF-B31F-4109-807F-B4174B687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C204-AC1A-4C7B-B515-73DBCB7F9724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487BF-B31F-4109-807F-B4174B687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C204-AC1A-4C7B-B515-73DBCB7F9724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487BF-B31F-4109-807F-B4174B687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C204-AC1A-4C7B-B515-73DBCB7F9724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487BF-B31F-4109-807F-B4174B687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C204-AC1A-4C7B-B515-73DBCB7F9724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14487BF-B31F-4109-807F-B4174B6877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C204-AC1A-4C7B-B515-73DBCB7F9724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487BF-B31F-4109-807F-B4174B687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C204-AC1A-4C7B-B515-73DBCB7F9724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487BF-B31F-4109-807F-B4174B687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06AC204-AC1A-4C7B-B515-73DBCB7F9724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4487BF-B31F-4109-807F-B4174B68778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m.irfan\Desktop\untitled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85800" y="-838200"/>
            <a:ext cx="8686800" cy="4191000"/>
          </a:xfrm>
        </p:spPr>
        <p:txBody>
          <a:bodyPr>
            <a:normAutofit/>
          </a:bodyPr>
          <a:lstStyle/>
          <a:p>
            <a:r>
              <a:rPr lang="en-US" sz="6000" b="1" u="sng" dirty="0" smtClean="0">
                <a:solidFill>
                  <a:srgbClr val="FF0000"/>
                </a:solidFill>
                <a:latin typeface="Iskoola Pota" pitchFamily="34" charset="0"/>
                <a:cs typeface="Iskoola Pota" pitchFamily="34" charset="0"/>
              </a:rPr>
              <a:t>CEREBRAL PALSY</a:t>
            </a:r>
            <a:endParaRPr lang="en-US" sz="6000" b="1" u="sng" dirty="0">
              <a:solidFill>
                <a:srgbClr val="FF0000"/>
              </a:solidFill>
              <a:latin typeface="Iskoola Pota" pitchFamily="34" charset="0"/>
              <a:cs typeface="Iskoola Pot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4495800"/>
            <a:ext cx="6400800" cy="685800"/>
          </a:xfrm>
        </p:spPr>
        <p:txBody>
          <a:bodyPr>
            <a:noAutofit/>
          </a:bodyPr>
          <a:lstStyle/>
          <a:p>
            <a:pPr algn="l"/>
            <a:r>
              <a:rPr lang="en-US" sz="2400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Dr.Nosheen</a:t>
            </a:r>
            <a:r>
              <a:rPr lang="en-US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Iftikhar</a:t>
            </a:r>
            <a:endParaRPr lang="en-US" sz="24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MBBS,FCPS</a:t>
            </a:r>
          </a:p>
          <a:p>
            <a:pPr algn="l"/>
            <a:r>
              <a:rPr lang="en-US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Associate  Professor Paediatrics</a:t>
            </a:r>
            <a:endParaRPr lang="en-US" sz="24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DEFINITION</a:t>
            </a:r>
            <a:endParaRPr lang="en-US" sz="60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Cerebral Palsy is defined as a non-progressive, permanent disorder of posture &amp; movement.  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It is a Static Encephalopathy.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It is a disorder involving the motor areas, which result from events before birth or during the first year of life when the brain is immature.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686800" cy="9906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INCIDENCE</a:t>
            </a:r>
            <a:endParaRPr lang="en-US" sz="60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4102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Incidence of Cerebral Palsy is about 7 in 1000 live births.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Prevalence is about 500 cases per 100,000 population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ETIOLOGY</a:t>
            </a:r>
            <a:endParaRPr lang="en-US" sz="60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No definite etiologic diagnosis in &lt; 50% cases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Brain Insult may occur Prenatally, Perinatally or Postnatally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Less than 10% of children with CP have evidence of Intrapartum Asphyxia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Lower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 birth weight, higher the incidence of CP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Premature infants with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intraventricular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emorrhage are at the greatest risk of developing CP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ETIOLOGY (Cont;)</a:t>
            </a:r>
            <a:endParaRPr lang="en-US" sz="48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Main Etiological Factors can be classified according to the time they occur;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INTRAUTERINE</a:t>
            </a:r>
          </a:p>
          <a:p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PERI – NATAL &amp; POST – NATAL</a:t>
            </a:r>
          </a:p>
          <a:p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INFANCY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ETIOLOGY (Cont;)</a:t>
            </a:r>
            <a:endParaRPr lang="en-US" sz="48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1" u="sng" dirty="0" smtClean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>INTRAUTERINE: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Bleeding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Infections e.g., Rubella &amp; Toxoplasmosis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Thrombo – Embolic Phenomenon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Congenital Malformations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Massive Irradiation</a:t>
            </a:r>
            <a:endParaRPr lang="en-US" dirty="0">
              <a:latin typeface="Iskoola Pota" pitchFamily="34" charset="0"/>
              <a:cs typeface="Iskoola Pota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ETIOLOGY (Cont;)</a:t>
            </a:r>
            <a:endParaRPr lang="en-US" sz="48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410200"/>
          </a:xfrm>
        </p:spPr>
        <p:txBody>
          <a:bodyPr>
            <a:normAutofit lnSpcReduction="10000"/>
          </a:bodyPr>
          <a:lstStyle/>
          <a:p>
            <a:r>
              <a:rPr lang="en-US" sz="2800" b="1" u="sng" dirty="0" smtClean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>PERI – NATAL &amp; POST – NATAL: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Birth Trauma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Intracerebral Hemorrhage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Cerebral Infarction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Birth Asphyxia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Hypoxic Ischemic Encephalopathy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Hypoglycemia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Kernicteris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Acidosis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ETIOLOGY (Cont;)</a:t>
            </a:r>
            <a:endParaRPr lang="en-US" sz="48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r>
              <a:rPr lang="en-US" sz="3600" u="sng" dirty="0" smtClean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>INFANCY:</a:t>
            </a:r>
          </a:p>
          <a:p>
            <a:pPr lvl="1">
              <a:lnSpc>
                <a:spcPct val="150000"/>
              </a:lnSpc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Meningitis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Encephalitis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Trauma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Vascular Accidents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PATHOLOGY</a:t>
            </a:r>
            <a:endParaRPr lang="en-US" sz="48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here is widespread cerebral atrophy with cavity formation in sub – cortical White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Matter.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There is atrophy of Basal Ganglia when rigidity &amp; extrapyramidal movements are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present.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here is atrophy &amp; gliosis of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erebral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emisphere resulting in hemiplegia of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pposite side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CLASSIFICATION</a:t>
            </a:r>
            <a:endParaRPr lang="en-US" sz="60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Classification is based on predominant Motor Deficit;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Spastic Forms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Extrapyramidal Forms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Atonic / Ataxic Cerebral Palsy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Mixed form of Cerebral Palsy</a:t>
            </a:r>
          </a:p>
          <a:p>
            <a:pPr lvl="1">
              <a:lnSpc>
                <a:spcPct val="150000"/>
              </a:lnSpc>
              <a:buNone/>
            </a:pP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CLASSIFICATION</a:t>
            </a:r>
            <a:endParaRPr lang="en-US" sz="60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/>
          <a:lstStyle/>
          <a:p>
            <a:pPr marL="1200150" lvl="1" indent="-742950">
              <a:buAutoNum type="arabicParenR"/>
            </a:pPr>
            <a:r>
              <a:rPr lang="en-US" sz="4000" b="1" u="sng" dirty="0" smtClean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>SPASTIC  FORMS:</a:t>
            </a:r>
          </a:p>
          <a:p>
            <a:pPr marL="1200150" lvl="1" indent="-742950">
              <a:lnSpc>
                <a:spcPct val="150000"/>
              </a:lnSpc>
              <a:buNone/>
            </a:pPr>
            <a:r>
              <a:rPr lang="en-US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Includes about 75% Cases</a:t>
            </a:r>
            <a:endParaRPr lang="en-US" b="1" u="sng" dirty="0" smtClean="0">
              <a:latin typeface="Iskoola Pota" pitchFamily="34" charset="0"/>
              <a:cs typeface="Iskoola Pota" pitchFamily="34" charset="0"/>
            </a:endParaRPr>
          </a:p>
          <a:p>
            <a:pPr lvl="2"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Quadriplegia</a:t>
            </a:r>
          </a:p>
          <a:p>
            <a:pPr lvl="2"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Triplegia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Diplegia</a:t>
            </a:r>
          </a:p>
          <a:p>
            <a:pPr lvl="2"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Hemiplegia</a:t>
            </a:r>
          </a:p>
          <a:p>
            <a:pPr lvl="2"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Monoplegia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4400" b="1" u="sng" dirty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>QUADRIPLEGIA</a:t>
            </a:r>
            <a:endParaRPr lang="en-US" sz="44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686800" cy="5410200"/>
          </a:xfrm>
        </p:spPr>
        <p:txBody>
          <a:bodyPr>
            <a:normAutofit fontScale="92500" lnSpcReduction="20000"/>
          </a:bodyPr>
          <a:lstStyle/>
          <a:p>
            <a:pPr marL="0" lvl="1" indent="0">
              <a:buNone/>
            </a:pPr>
            <a:endParaRPr lang="en-US" sz="4000" b="1" u="sng" dirty="0" smtClean="0">
              <a:solidFill>
                <a:srgbClr val="0070C0"/>
              </a:solidFill>
              <a:latin typeface="Iskoola Pota" pitchFamily="34" charset="0"/>
              <a:cs typeface="Iskoola Pota" pitchFamily="34" charset="0"/>
            </a:endParaRPr>
          </a:p>
          <a:p>
            <a:pPr marL="742950" lvl="2" indent="-342900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Four Extremities are equally involved</a:t>
            </a:r>
          </a:p>
          <a:p>
            <a:pPr marL="742950" lvl="2" indent="-342900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Most severe form of CP</a:t>
            </a:r>
          </a:p>
          <a:p>
            <a:pPr marL="742950" lvl="2" indent="-342900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Associated with Low Birth Weight &amp; Severe Asphyxial Insults</a:t>
            </a:r>
          </a:p>
          <a:p>
            <a:pPr marL="742950" lvl="2" indent="-342900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Common association with Seizures &amp; Mental Retardation</a:t>
            </a:r>
          </a:p>
          <a:p>
            <a:pPr marL="742950" lvl="2" indent="-342900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Swallowing difficulties are also associated</a:t>
            </a:r>
          </a:p>
          <a:p>
            <a:pPr marL="742950" lvl="2" indent="-342900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Spasticity of all four limbs with;</a:t>
            </a:r>
          </a:p>
          <a:p>
            <a:pPr marL="1200150" lvl="3" indent="-342900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Decreased Spontaneous Movements</a:t>
            </a:r>
          </a:p>
          <a:p>
            <a:pPr marL="1200150" lvl="3" indent="-342900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Brisk Tendon Reflexes</a:t>
            </a:r>
          </a:p>
          <a:p>
            <a:pPr marL="1200150" lvl="3" indent="-342900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+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Babinski Sign</a:t>
            </a:r>
          </a:p>
          <a:p>
            <a:pPr marL="1200150" lvl="3" indent="-342900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Flexion Contractures of Elbows &amp; Knees</a:t>
            </a:r>
          </a:p>
          <a:p>
            <a:pPr marL="1200150" lvl="3" indent="-342900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Speech &amp; Visual abnormalities are common</a:t>
            </a:r>
          </a:p>
          <a:p>
            <a:pPr marL="342900" lvl="1" indent="-342900">
              <a:lnSpc>
                <a:spcPct val="150000"/>
              </a:lnSpc>
              <a:buNone/>
            </a:pPr>
            <a:endParaRPr lang="en-US" sz="4000" b="1" u="sng" dirty="0" smtClean="0">
              <a:solidFill>
                <a:srgbClr val="002060"/>
              </a:solidFill>
              <a:latin typeface="Iskoola Pota" pitchFamily="34" charset="0"/>
              <a:cs typeface="Iskoola Pota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endParaRPr lang="en-US" sz="48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>
            <a:noAutofit/>
          </a:bodyPr>
          <a:lstStyle/>
          <a:p>
            <a:pPr marL="342900" lvl="1" indent="-34290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b="1" u="sng" dirty="0" smtClean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>TRIPLEGIA:</a:t>
            </a:r>
          </a:p>
          <a:p>
            <a:pPr lvl="1">
              <a:lnSpc>
                <a:spcPct val="20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Not common</a:t>
            </a:r>
          </a:p>
          <a:p>
            <a:pPr lvl="1">
              <a:lnSpc>
                <a:spcPct val="20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Three extremities are involved</a:t>
            </a:r>
          </a:p>
          <a:p>
            <a:pPr>
              <a:lnSpc>
                <a:spcPct val="200000"/>
              </a:lnSpc>
            </a:pPr>
            <a:r>
              <a:rPr lang="en-US" sz="2400" b="1" u="sng" dirty="0" smtClean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>MONOPLEGIA:</a:t>
            </a:r>
          </a:p>
          <a:p>
            <a:pPr lvl="1">
              <a:lnSpc>
                <a:spcPct val="20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Only one extremity is involved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4800" b="1" u="sng" dirty="0" smtClean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/>
            </a:r>
            <a:br>
              <a:rPr lang="en-US" sz="4800" b="1" u="sng" dirty="0" smtClean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</a:br>
            <a:r>
              <a:rPr lang="en-US" sz="4800" b="1" u="sng" dirty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/>
            </a:r>
            <a:br>
              <a:rPr lang="en-US" sz="4800" b="1" u="sng" dirty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</a:br>
            <a:r>
              <a:rPr lang="en-US" sz="4800" b="1" u="sng" dirty="0" smtClean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>DIPLEGIA</a:t>
            </a:r>
            <a:r>
              <a:rPr lang="en-US" sz="6000" b="1" u="sng" dirty="0" smtClean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>:</a:t>
            </a:r>
            <a:endParaRPr lang="en-US" sz="60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915400" cy="56388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Legs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are involved more than Arms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 Excessive Adduction of the Hips in severe forms</a:t>
            </a:r>
          </a:p>
          <a:p>
            <a:pPr lvl="1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                  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(A Scissoring Posture of the Lower Limbs)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Brisk Tendon Reflexes, +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Babinski Sign &amp; Ankle Clonus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Walking is delayed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Child walks on Tiptoes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Disuse Atrophy of Lower Limbs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Normal Intellectual Development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Learning Disabilities &amp; Language Problems are present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Chances to develop Seizures are minimal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Most patients were born Premature with Low Birth Weight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Becoming the most common type as more Premature Babies now survive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Nosheen shabbir\Desktop\Lower+Limb+Deformities+in+CP+Chil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81534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114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HEMIPLEGIA</a:t>
            </a:r>
            <a:endParaRPr lang="en-US" sz="48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58532"/>
            <a:ext cx="8686800" cy="5410200"/>
          </a:xfrm>
        </p:spPr>
        <p:txBody>
          <a:bodyPr>
            <a:normAutofit fontScale="62500" lnSpcReduction="20000"/>
          </a:bodyPr>
          <a:lstStyle/>
          <a:p>
            <a:pPr lvl="1">
              <a:lnSpc>
                <a:spcPct val="150000"/>
              </a:lnSpc>
            </a:pPr>
            <a:r>
              <a:rPr lang="en-US" sz="3400" dirty="0">
                <a:latin typeface="Arial" pitchFamily="34" charset="0"/>
                <a:cs typeface="Arial" pitchFamily="34" charset="0"/>
              </a:rPr>
              <a:t>Decreased spontaneous movements on the affected side</a:t>
            </a:r>
          </a:p>
          <a:p>
            <a:pPr lvl="1">
              <a:lnSpc>
                <a:spcPct val="150000"/>
              </a:lnSpc>
            </a:pPr>
            <a:r>
              <a:rPr lang="en-US" sz="3400" dirty="0">
                <a:latin typeface="Arial" pitchFamily="34" charset="0"/>
                <a:cs typeface="Arial" pitchFamily="34" charset="0"/>
              </a:rPr>
              <a:t>Show “Hand – Preference” at an early age</a:t>
            </a:r>
          </a:p>
          <a:p>
            <a:pPr lvl="1">
              <a:lnSpc>
                <a:spcPct val="150000"/>
              </a:lnSpc>
            </a:pPr>
            <a:r>
              <a:rPr lang="en-US" sz="3400" dirty="0">
                <a:latin typeface="Arial" pitchFamily="34" charset="0"/>
                <a:cs typeface="Arial" pitchFamily="34" charset="0"/>
              </a:rPr>
              <a:t>Arm often more involved than leg</a:t>
            </a:r>
          </a:p>
          <a:p>
            <a:pPr lvl="1">
              <a:lnSpc>
                <a:spcPct val="150000"/>
              </a:lnSpc>
            </a:pPr>
            <a:r>
              <a:rPr lang="en-US" sz="3400" dirty="0">
                <a:latin typeface="Arial" pitchFamily="34" charset="0"/>
                <a:cs typeface="Arial" pitchFamily="34" charset="0"/>
              </a:rPr>
              <a:t>Difficulty in hand movement is apparent by 1 year</a:t>
            </a:r>
          </a:p>
          <a:p>
            <a:pPr lvl="1">
              <a:lnSpc>
                <a:spcPct val="150000"/>
              </a:lnSpc>
            </a:pPr>
            <a:r>
              <a:rPr lang="en-US" sz="3400" dirty="0">
                <a:latin typeface="Arial" pitchFamily="34" charset="0"/>
                <a:cs typeface="Arial" pitchFamily="34" charset="0"/>
              </a:rPr>
              <a:t>Walking may be delayed until 18 – 24 months</a:t>
            </a:r>
          </a:p>
          <a:p>
            <a:pPr lvl="1">
              <a:lnSpc>
                <a:spcPct val="150000"/>
              </a:lnSpc>
            </a:pPr>
            <a:r>
              <a:rPr lang="en-US" sz="3400" dirty="0">
                <a:latin typeface="Arial" pitchFamily="34" charset="0"/>
                <a:cs typeface="Arial" pitchFamily="34" charset="0"/>
              </a:rPr>
              <a:t>Growth Arrest of the affected Limbs</a:t>
            </a:r>
          </a:p>
          <a:p>
            <a:pPr lvl="1">
              <a:lnSpc>
                <a:spcPct val="150000"/>
              </a:lnSpc>
            </a:pPr>
            <a:r>
              <a:rPr lang="en-US" sz="3400" dirty="0">
                <a:latin typeface="Arial" pitchFamily="34" charset="0"/>
                <a:cs typeface="Arial" pitchFamily="34" charset="0"/>
              </a:rPr>
              <a:t>Affected extremities are Spastic</a:t>
            </a:r>
          </a:p>
          <a:p>
            <a:pPr lvl="1">
              <a:lnSpc>
                <a:spcPct val="150000"/>
              </a:lnSpc>
            </a:pPr>
            <a:r>
              <a:rPr lang="en-US" sz="3400" dirty="0">
                <a:latin typeface="Arial" pitchFamily="34" charset="0"/>
                <a:cs typeface="Arial" pitchFamily="34" charset="0"/>
              </a:rPr>
              <a:t>Child walks on Tiptoes</a:t>
            </a:r>
          </a:p>
          <a:p>
            <a:pPr lvl="1">
              <a:lnSpc>
                <a:spcPct val="150000"/>
              </a:lnSpc>
            </a:pPr>
            <a:r>
              <a:rPr lang="en-US" sz="3400" dirty="0">
                <a:latin typeface="Arial" pitchFamily="34" charset="0"/>
                <a:cs typeface="Arial" pitchFamily="34" charset="0"/>
              </a:rPr>
              <a:t>Brisk Deep Tendon Reflexes, +</a:t>
            </a:r>
            <a:r>
              <a:rPr lang="en-US" sz="3400" dirty="0" err="1">
                <a:latin typeface="Arial" pitchFamily="34" charset="0"/>
                <a:cs typeface="Arial" pitchFamily="34" charset="0"/>
              </a:rPr>
              <a:t>ve</a:t>
            </a:r>
            <a:r>
              <a:rPr lang="en-US" sz="3400" dirty="0">
                <a:latin typeface="Arial" pitchFamily="34" charset="0"/>
                <a:cs typeface="Arial" pitchFamily="34" charset="0"/>
              </a:rPr>
              <a:t> Babinski Sign &amp; Ankle Clonus</a:t>
            </a:r>
          </a:p>
          <a:p>
            <a:pPr lvl="1"/>
            <a:endParaRPr lang="en-US" sz="3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4000" b="1" u="sng" dirty="0" smtClean="0">
              <a:solidFill>
                <a:srgbClr val="0070C0"/>
              </a:solidFill>
              <a:latin typeface="Iskoola Pota" pitchFamily="34" charset="0"/>
              <a:cs typeface="Iskoola Pota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endParaRPr lang="en-US" sz="60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b="1" dirty="0" smtClean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>2) </a:t>
            </a:r>
            <a:r>
              <a:rPr lang="en-US" sz="4000" b="1" u="sng" dirty="0" smtClean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>EXTRAPYRAMIDAL  FORM: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 Close association with Kernicterus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 As Kernicterus less common now, most common cause is Hypoxic – Ischemic Injury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 Comprises 20% of all CP patients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 Two forms;</a:t>
            </a:r>
          </a:p>
          <a:p>
            <a:pPr lvl="2"/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CHOREOATHETOSIS</a:t>
            </a:r>
          </a:p>
          <a:p>
            <a:pPr lvl="2"/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DYSTONIA</a:t>
            </a:r>
            <a:endParaRPr lang="en-US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endParaRPr lang="en-US" sz="60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r>
              <a:rPr lang="en-US" sz="4000" b="1" u="sng" dirty="0" smtClean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>CHOREOATHETOSIS: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Irregular, involuntary movements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Infants are Hypotonic having Poor Head Control &amp; Marked Head Lag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Feeding difficulties, Tongue thrust &amp; Drooling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Athetoid movements usually become Evident after One year of age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Speech is typically affected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Seizures are uncommon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Hearing Impairment is very common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endParaRPr lang="en-US" sz="60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r>
              <a:rPr lang="en-US" sz="4000" b="1" u="sng" dirty="0" smtClean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>DYSTONIA: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Involuntary, Slow, Twisting movements, primarily involving Proximal Muscles of the Extremities, Trunk &amp; Neck</a:t>
            </a:r>
          </a:p>
          <a:p>
            <a:pPr lvl="1">
              <a:lnSpc>
                <a:spcPct val="150000"/>
              </a:lnSpc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May be prominent feature of children with Extrapyramidal CP, having Basal Ganglia injury from Asphyxia, Kernicterus or insults from Metabolic Disorders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endParaRPr lang="en-US" sz="60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  <a:latin typeface="Iskoola Pota" pitchFamily="34" charset="0"/>
                <a:cs typeface="Iskoola Pota" pitchFamily="34" charset="0"/>
              </a:rPr>
              <a:t>3) </a:t>
            </a:r>
            <a:r>
              <a:rPr lang="en-US" b="1" u="sng" dirty="0" smtClean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>ATONIC / ATAXIC CEREBRAL PALSY: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ATONIC DIPLEGIA:</a:t>
            </a:r>
          </a:p>
          <a:p>
            <a:pPr lvl="1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Associated with;</a:t>
            </a:r>
          </a:p>
          <a:p>
            <a:pPr lvl="2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Marked Hypotonia</a:t>
            </a:r>
          </a:p>
          <a:p>
            <a:pPr lvl="2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Brisk Reflexes</a:t>
            </a:r>
          </a:p>
          <a:p>
            <a:pPr lvl="2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Severe Cognitive Delays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CONGENITAL CEREBELLAR ATAXIA:</a:t>
            </a:r>
          </a:p>
          <a:p>
            <a:pPr lvl="2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Incoordination &amp; Intention tremors</a:t>
            </a:r>
          </a:p>
          <a:p>
            <a:pPr lvl="2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Hydrocephalus often is there in Ataxic – Spastic disorders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CLASSIFICATION</a:t>
            </a:r>
            <a:endParaRPr lang="en-US" sz="60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>4) </a:t>
            </a:r>
            <a:r>
              <a:rPr lang="en-US" b="1" u="sng" dirty="0" smtClean="0">
                <a:solidFill>
                  <a:srgbClr val="0070C0"/>
                </a:solidFill>
                <a:latin typeface="Iskoola Pota" pitchFamily="34" charset="0"/>
                <a:cs typeface="Iskoola Pota" pitchFamily="34" charset="0"/>
              </a:rPr>
              <a:t>MIXED FORM OF CEREBRAL PALSY: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Mixed disorders incorporating feature of different types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Due to combinations of insults to multiple cerebral areas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Associated with more complications;</a:t>
            </a:r>
          </a:p>
          <a:p>
            <a:pPr lvl="2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Sensory Deficits</a:t>
            </a:r>
          </a:p>
          <a:p>
            <a:pPr lvl="2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Seizures</a:t>
            </a:r>
          </a:p>
          <a:p>
            <a:pPr lvl="2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Cognitive &amp; Perceptual Impairment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Nosheen shabbir\Desktop\345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77724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7285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ASSOCIATED DEFICITS</a:t>
            </a:r>
            <a:endParaRPr lang="en-US" sz="54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>
            <a:normAutofit/>
          </a:bodyPr>
          <a:lstStyle/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Seizures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60 % of Children with Cerebral Disorders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33 % of Children with Movement Disorders</a:t>
            </a:r>
          </a:p>
          <a:p>
            <a:pPr lvl="1"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Mental Retardation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Present in 25 – 50 % cases of CP</a:t>
            </a:r>
          </a:p>
          <a:p>
            <a:pPr lvl="1"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Sensory &amp; Speech Deficits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Impairment of Speech, Vision, Hearing &amp; Perceptual functions is present in varying degrees &amp; combinations</a:t>
            </a:r>
          </a:p>
          <a:p>
            <a:pPr lvl="1">
              <a:buNone/>
            </a:pP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CLINICAL FEATURES</a:t>
            </a:r>
            <a:endParaRPr lang="en-US" sz="54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Though brain lesion is fixed &amp; non – progressive, the disorder it causes varies in the early years as different movement patterns are acquired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 affected infant is often Floppy &amp; Hypotonic up to 6 months of age &amp; then becomes Hypertonic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Neonatal reflexes persist beyond their normal age limit; e.g.,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Moro reflex persists beyond the age of 3 months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Stepping Reflex more than 6 weeks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Autofit/>
          </a:bodyPr>
          <a:lstStyle/>
          <a:p>
            <a:endParaRPr lang="en-US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562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Poverty of movement &amp; facial expression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Extended or Crossed legs when the infant is suspended from the armpits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Marked adductor spasm resulting in Crossing of legs &amp; Scissoring of gate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Exaggerated deep reflexes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Persistently Clenched Hand with Thumb adducted after 1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st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three months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Typical spastic child exhibits muscular hyper –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tonocity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of Clasp Knife type, eventually end in Contractures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Athetosis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becomes obvious after the age of Two years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Microcephaly present in about 25% of Spastic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Quadri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Diplegics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Delay in speech and high tone deafness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04811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Documents and Settings\SMCH\Desktop\images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762000"/>
            <a:ext cx="4191000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Documents and Settings\SMCH\Desktop\Cerebral-Pals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0"/>
            <a:ext cx="7086599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Nosheen shabbir\Desktop\Diseases_of_infancy_and_childhood_(1914)_(1477175401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143001"/>
            <a:ext cx="5334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8227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867400"/>
            <a:ext cx="8686800" cy="9906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Cerebral  Palsy</a:t>
            </a:r>
            <a:endParaRPr lang="en-US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pic>
        <p:nvPicPr>
          <p:cNvPr id="1026" name="Picture 2" descr="C:\Documents and Settings\m.irfan\Desktop\CP pics\Cerebral-Palsy-in-Children[1]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47800" y="0"/>
            <a:ext cx="6019800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DIAGNOSIS</a:t>
            </a:r>
            <a:endParaRPr lang="en-US" sz="54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Mostly Clinical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Careful History &amp; Examination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Any infant with delayed Motor Development must be suspected a case of CP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Diagnosis is difficult before 6 months of age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Clinical picture is only evident when cerebral cortex matures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One should be highly suspicious of presence of CP if there is motor delay but evidence of normal cognitive developments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To locate the structural lesions or associated congenital anomalies, EEG or CT Scan may be helpful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CP may be associated with Hearing or Visual Impairment, tests of Hearing &amp; Vision are important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DIFFERENTIAL  DIAGNOSIS</a:t>
            </a:r>
            <a:endParaRPr lang="en-US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Leukodystrophy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Hydrocephalus / Subdural Effusion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Brain Tumor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Spinal Cord Lesions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Muscular Dystrophy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Progressive CNS Disorders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The presence of more than one child with motor deficit in the same family should always alert the physician to the likelihood of a disease other than CP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9906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TREATMENT</a:t>
            </a:r>
            <a:endParaRPr lang="en-US" sz="60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686800" cy="5410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 aim of treating the physical disability is to improve function &amp; to prevent secondary complications of the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musculo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-skeletal system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1)  Treatment of child with Cerebral Palsy consists of;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Physical &amp; Occupational therapy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Control of Seizures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Stretching Exercise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Surgical Procedures of to Prevent Contractures</a:t>
            </a:r>
          </a:p>
          <a:p>
            <a:pPr lvl="1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Documents and Settings\SMCH\Desktop\A00260F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47800" y="914400"/>
            <a:ext cx="6172200" cy="5714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TREATMENT</a:t>
            </a:r>
            <a:endParaRPr lang="en-US" sz="60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562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800" dirty="0" smtClean="0"/>
              <a:t>2)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Parents should be taught how to handle their child in daily activities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3) Family support is essential for emotional growth to manage the child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4) Exercises are advised to prevent the contractures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5) Tight Achilles tendon is a common problem &amp; in case of contracture, Surgical Treatment is required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6) Diazepam,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Baclofen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&amp; 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Dantrolene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may reduce spasticity but drowsiness &amp; lethargy &amp; poor handling of salivary secretions are the limiting factors</a:t>
            </a:r>
          </a:p>
          <a:p>
            <a:pPr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7) Patients with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Athetosis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may get benefit by using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Levodopa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8) Children with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Dystonia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may respond to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Carbamazepine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9) Hearing, Vision, Learning &amp; Mental disorders are accordingly managed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PREVENTION</a:t>
            </a:r>
            <a:endParaRPr lang="en-US" sz="60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Prevention of Cerebral Palsy can be accomplished by;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Prevention of Kernicterus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Meticulous care of Low Birth Weight Infants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Prompt therapy of </a:t>
            </a:r>
            <a:r>
              <a:rPr lang="en-US" smtClean="0">
                <a:latin typeface="Arial" pitchFamily="34" charset="0"/>
                <a:cs typeface="Arial" pitchFamily="34" charset="0"/>
              </a:rPr>
              <a:t>Apnic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Episodes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Iskoola Pota" pitchFamily="34" charset="0"/>
                <a:ea typeface="GulimChe" pitchFamily="49" charset="-127"/>
                <a:cs typeface="Iskoola Pota" pitchFamily="34" charset="0"/>
              </a:rPr>
              <a:t>PROGNOSIS</a:t>
            </a:r>
            <a:endParaRPr lang="en-US" sz="6000" b="1" dirty="0">
              <a:solidFill>
                <a:srgbClr val="FF0000"/>
              </a:solidFill>
              <a:latin typeface="Iskoola Pota" pitchFamily="34" charset="0"/>
              <a:ea typeface="GulimChe" pitchFamily="49" charset="-127"/>
              <a:cs typeface="Iskoola Po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/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Depends on the;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 Extent of Disability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Type &amp; Intensity of Rehabilitation efforts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Physical &amp; Intellectual abilities are the primary determinants of Functional Potential.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Magic\Babar\THANX\COT-K001a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0"/>
            <a:ext cx="65532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564</TotalTime>
  <Words>1324</Words>
  <Application>Microsoft Office PowerPoint</Application>
  <PresentationFormat>On-screen Show (4:3)</PresentationFormat>
  <Paragraphs>222</Paragraphs>
  <Slides>41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Flow</vt:lpstr>
      <vt:lpstr>PowerPoint Presentation</vt:lpstr>
      <vt:lpstr>CEREBRAL PALSY</vt:lpstr>
      <vt:lpstr>DEFINITION</vt:lpstr>
      <vt:lpstr>INCIDENCE</vt:lpstr>
      <vt:lpstr>ETIOLOGY</vt:lpstr>
      <vt:lpstr>ETIOLOGY (Cont;)</vt:lpstr>
      <vt:lpstr>ETIOLOGY (Cont;)</vt:lpstr>
      <vt:lpstr>ETIOLOGY (Cont;)</vt:lpstr>
      <vt:lpstr>ETIOLOGY (Cont;)</vt:lpstr>
      <vt:lpstr>PATHOLOGY</vt:lpstr>
      <vt:lpstr>CLASSIFICATION</vt:lpstr>
      <vt:lpstr>CLASSIFICATION</vt:lpstr>
      <vt:lpstr>QUADRIPLEGIA</vt:lpstr>
      <vt:lpstr>PowerPoint Presentation</vt:lpstr>
      <vt:lpstr>  DIPLEGIA:</vt:lpstr>
      <vt:lpstr>PowerPoint Presentation</vt:lpstr>
      <vt:lpstr>HEMIPLEGIA</vt:lpstr>
      <vt:lpstr>PowerPoint Presentation</vt:lpstr>
      <vt:lpstr>PowerPoint Presentation</vt:lpstr>
      <vt:lpstr>PowerPoint Presentation</vt:lpstr>
      <vt:lpstr>PowerPoint Presentation</vt:lpstr>
      <vt:lpstr>CLASSIFICATION</vt:lpstr>
      <vt:lpstr>PowerPoint Presentation</vt:lpstr>
      <vt:lpstr>ASSOCIATED DEFICITS</vt:lpstr>
      <vt:lpstr>CLINICAL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Cerebral  Palsy</vt:lpstr>
      <vt:lpstr>DIAGNOSIS</vt:lpstr>
      <vt:lpstr>PowerPoint Presentation</vt:lpstr>
      <vt:lpstr>DIFFERENTIAL  DIAGNOSIS</vt:lpstr>
      <vt:lpstr>TREATMENT</vt:lpstr>
      <vt:lpstr>PowerPoint Presentation</vt:lpstr>
      <vt:lpstr>TREATMENT</vt:lpstr>
      <vt:lpstr>PowerPoint Presentation</vt:lpstr>
      <vt:lpstr>PREVENTION</vt:lpstr>
      <vt:lpstr>PROGNOSIS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bubby</dc:creator>
  <cp:lastModifiedBy>Nosheen shabbir</cp:lastModifiedBy>
  <cp:revision>401</cp:revision>
  <dcterms:created xsi:type="dcterms:W3CDTF">2012-07-19T19:09:44Z</dcterms:created>
  <dcterms:modified xsi:type="dcterms:W3CDTF">2022-04-24T08:54:39Z</dcterms:modified>
</cp:coreProperties>
</file>